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70" r:id="rId12"/>
    <p:sldId id="269" r:id="rId13"/>
    <p:sldId id="271" r:id="rId14"/>
    <p:sldId id="272" r:id="rId15"/>
    <p:sldId id="274" r:id="rId16"/>
    <p:sldId id="275" r:id="rId17"/>
    <p:sldId id="276" r:id="rId18"/>
    <p:sldId id="273" r:id="rId19"/>
    <p:sldId id="278" r:id="rId20"/>
    <p:sldId id="283" r:id="rId21"/>
    <p:sldId id="285" r:id="rId22"/>
    <p:sldId id="284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0BB78-929D-4780-96CA-080EA05D7A83}" type="datetimeFigureOut">
              <a:rPr lang="nl-NL" smtClean="0"/>
              <a:pPr/>
              <a:t>22-3-2017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82BF9-4F76-434D-A9C3-FEC8EB8A02CA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faunabeheereenheid.fr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Agrarisch Natuurbeheer </a:t>
            </a:r>
            <a:r>
              <a:rPr lang="nl-NL" dirty="0" err="1" smtClean="0"/>
              <a:t>Weststellingwerf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21 april 2017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De Rank</a:t>
            </a:r>
          </a:p>
          <a:p>
            <a:r>
              <a:rPr lang="nl-NL" dirty="0" err="1" smtClean="0">
                <a:solidFill>
                  <a:schemeClr val="tx1"/>
                </a:solidFill>
              </a:rPr>
              <a:t>Wolvega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itel 3"/>
          <p:cNvSpPr txBox="1">
            <a:spLocks/>
          </p:cNvSpPr>
          <p:nvPr/>
        </p:nvSpPr>
        <p:spPr>
          <a:xfrm>
            <a:off x="628650" y="365127"/>
            <a:ext cx="7886700" cy="8306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1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</a:t>
            </a:r>
            <a:r>
              <a:rPr kumimoji="0" lang="nl-NL" sz="31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Faunabeheereenheid Fryslân</a:t>
            </a:r>
            <a: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nl-NL" sz="4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nl-NL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Afbeelding 4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Afbeelding 5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3059832" y="1988840"/>
            <a:ext cx="2952328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Verboden, tenzij…</a:t>
            </a:r>
            <a:endParaRPr lang="nl-NL" sz="2400" dirty="0"/>
          </a:p>
        </p:txBody>
      </p:sp>
      <p:sp>
        <p:nvSpPr>
          <p:cNvPr id="17" name="Tekstvak 16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3103704" y="1268760"/>
            <a:ext cx="29523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Bescherming van erkend belang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2627784" y="5590981"/>
            <a:ext cx="3981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Bestrijding van schade of overlast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491880" y="3645024"/>
            <a:ext cx="22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Maatregel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  <p:sp>
        <p:nvSpPr>
          <p:cNvPr id="13" name="PIJL-OMLAAG 12"/>
          <p:cNvSpPr/>
          <p:nvPr/>
        </p:nvSpPr>
        <p:spPr>
          <a:xfrm>
            <a:off x="3009003" y="2276872"/>
            <a:ext cx="3219181" cy="3168352"/>
          </a:xfrm>
          <a:prstGeom prst="downArrow">
            <a:avLst>
              <a:gd name="adj1" fmla="val 72386"/>
              <a:gd name="adj2" fmla="val 5050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3103704" y="1268760"/>
            <a:ext cx="29523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Bescherming van erkend belang</a:t>
            </a:r>
            <a:endParaRPr lang="nl-N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2627784" y="5590981"/>
            <a:ext cx="3981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>
                <a:solidFill>
                  <a:schemeClr val="bg1">
                    <a:lumMod val="50000"/>
                  </a:schemeClr>
                </a:solidFill>
              </a:rPr>
              <a:t>Bestrijding van schade of overlast</a:t>
            </a:r>
            <a:endParaRPr lang="nl-NL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3491880" y="3645024"/>
            <a:ext cx="22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Maatregel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  <p:sp>
        <p:nvSpPr>
          <p:cNvPr id="13" name="PIJL-OMLAAG 12"/>
          <p:cNvSpPr/>
          <p:nvPr/>
        </p:nvSpPr>
        <p:spPr>
          <a:xfrm>
            <a:off x="3009003" y="2276872"/>
            <a:ext cx="3219181" cy="3168352"/>
          </a:xfrm>
          <a:prstGeom prst="downArrow">
            <a:avLst>
              <a:gd name="adj1" fmla="val 72386"/>
              <a:gd name="adj2" fmla="val 5050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1" name="Tekstvak 10"/>
          <p:cNvSpPr txBox="1"/>
          <p:nvPr/>
        </p:nvSpPr>
        <p:spPr>
          <a:xfrm>
            <a:off x="3491880" y="4695527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/>
              <a:t>E</a:t>
            </a:r>
            <a:r>
              <a:rPr lang="nl-NL" sz="2400" dirty="0" smtClean="0"/>
              <a:t>ffectief?</a:t>
            </a:r>
            <a:endParaRPr lang="nl-NL" sz="2400" dirty="0"/>
          </a:p>
        </p:txBody>
      </p:sp>
      <p:sp>
        <p:nvSpPr>
          <p:cNvPr id="14" name="Tekstvak 13"/>
          <p:cNvSpPr txBox="1"/>
          <p:nvPr/>
        </p:nvSpPr>
        <p:spPr>
          <a:xfrm>
            <a:off x="3059832" y="2276872"/>
            <a:ext cx="3168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Schade of overlast significant?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683568" y="3645024"/>
            <a:ext cx="22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Alternatief?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6012160" y="3236783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Geen invloed op goede staat van instandhouding?</a:t>
            </a:r>
            <a:endParaRPr lang="nl-NL" sz="2400" dirty="0"/>
          </a:p>
        </p:txBody>
      </p:sp>
      <p:sp>
        <p:nvSpPr>
          <p:cNvPr id="17" name="PIJL-OMLAAG 16"/>
          <p:cNvSpPr/>
          <p:nvPr/>
        </p:nvSpPr>
        <p:spPr>
          <a:xfrm>
            <a:off x="4427984" y="414908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OMLAAG 17"/>
          <p:cNvSpPr/>
          <p:nvPr/>
        </p:nvSpPr>
        <p:spPr>
          <a:xfrm flipV="1">
            <a:off x="4427984" y="306896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OMLAAG 18"/>
          <p:cNvSpPr/>
          <p:nvPr/>
        </p:nvSpPr>
        <p:spPr>
          <a:xfrm rot="5400000" flipV="1">
            <a:off x="5724128" y="357301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OMLAAG 19"/>
          <p:cNvSpPr/>
          <p:nvPr/>
        </p:nvSpPr>
        <p:spPr>
          <a:xfrm rot="16200000" flipH="1" flipV="1">
            <a:off x="3059832" y="3573017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kstvak 16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3203848" y="1774557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5 erkende belangen Habitatrichtlijn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177281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6 erkende belangen Vogelrichtlijn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6084168" y="177281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8 erkende belangen overige soorten</a:t>
            </a:r>
            <a:endParaRPr lang="nl-NL" sz="2400" dirty="0"/>
          </a:p>
        </p:txBody>
      </p:sp>
      <p:sp>
        <p:nvSpPr>
          <p:cNvPr id="15" name="Tekstvak 14"/>
          <p:cNvSpPr txBox="1"/>
          <p:nvPr/>
        </p:nvSpPr>
        <p:spPr>
          <a:xfrm>
            <a:off x="3203848" y="3853497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3 erkende belangen Habitatrichtlijn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323528" y="385175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4 erkende belangen Vogelrichtlijn</a:t>
            </a:r>
            <a:endParaRPr lang="nl-NL" sz="2400" dirty="0"/>
          </a:p>
        </p:txBody>
      </p:sp>
      <p:sp>
        <p:nvSpPr>
          <p:cNvPr id="18" name="Tekstvak 17"/>
          <p:cNvSpPr txBox="1"/>
          <p:nvPr/>
        </p:nvSpPr>
        <p:spPr>
          <a:xfrm>
            <a:off x="6084168" y="385175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3 erkende belangen overige soorten</a:t>
            </a:r>
            <a:endParaRPr lang="nl-NL" sz="2400" dirty="0"/>
          </a:p>
        </p:txBody>
      </p:sp>
      <p:sp>
        <p:nvSpPr>
          <p:cNvPr id="19" name="Tekstvak 18"/>
          <p:cNvSpPr txBox="1"/>
          <p:nvPr/>
        </p:nvSpPr>
        <p:spPr>
          <a:xfrm>
            <a:off x="179512" y="5589240"/>
            <a:ext cx="20882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i="1" dirty="0" smtClean="0"/>
              <a:t>Werkveld FBE</a:t>
            </a:r>
            <a:endParaRPr lang="nl-NL" sz="2400" i="1" dirty="0"/>
          </a:p>
        </p:txBody>
      </p:sp>
      <p:sp>
        <p:nvSpPr>
          <p:cNvPr id="23" name="PIJL-OMLAAG 22"/>
          <p:cNvSpPr/>
          <p:nvPr/>
        </p:nvSpPr>
        <p:spPr>
          <a:xfrm>
            <a:off x="1403648" y="3068960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PIJL-OMLAAG 23"/>
          <p:cNvSpPr/>
          <p:nvPr/>
        </p:nvSpPr>
        <p:spPr>
          <a:xfrm>
            <a:off x="4283968" y="3068960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OMLAAG 24"/>
          <p:cNvSpPr/>
          <p:nvPr/>
        </p:nvSpPr>
        <p:spPr>
          <a:xfrm>
            <a:off x="7164288" y="3068960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179512" y="3717032"/>
            <a:ext cx="8712968" cy="237626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kstvak 16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  <p:sp>
        <p:nvSpPr>
          <p:cNvPr id="19" name="Tekstvak 18"/>
          <p:cNvSpPr txBox="1"/>
          <p:nvPr/>
        </p:nvSpPr>
        <p:spPr>
          <a:xfrm>
            <a:off x="569356" y="5271591"/>
            <a:ext cx="784887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6 erkende ‘samengevoegde’ belangen</a:t>
            </a:r>
            <a:endParaRPr lang="nl-NL" sz="2400" dirty="0"/>
          </a:p>
        </p:txBody>
      </p:sp>
      <p:sp>
        <p:nvSpPr>
          <p:cNvPr id="26" name="Tekstvak 25"/>
          <p:cNvSpPr txBox="1"/>
          <p:nvPr/>
        </p:nvSpPr>
        <p:spPr>
          <a:xfrm>
            <a:off x="3203848" y="2053297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3 erkende belangen Habitatrichtlijn</a:t>
            </a:r>
            <a:endParaRPr lang="nl-NL" sz="2400" dirty="0"/>
          </a:p>
        </p:txBody>
      </p:sp>
      <p:sp>
        <p:nvSpPr>
          <p:cNvPr id="27" name="Tekstvak 26"/>
          <p:cNvSpPr txBox="1"/>
          <p:nvPr/>
        </p:nvSpPr>
        <p:spPr>
          <a:xfrm>
            <a:off x="323528" y="205155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4 erkende belangen Vogelrichtlijn</a:t>
            </a:r>
            <a:endParaRPr lang="nl-NL" sz="2400" dirty="0"/>
          </a:p>
        </p:txBody>
      </p:sp>
      <p:sp>
        <p:nvSpPr>
          <p:cNvPr id="28" name="Tekstvak 27"/>
          <p:cNvSpPr txBox="1"/>
          <p:nvPr/>
        </p:nvSpPr>
        <p:spPr>
          <a:xfrm>
            <a:off x="6084168" y="2051556"/>
            <a:ext cx="2592288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3 erkende belangen overige soorten</a:t>
            </a:r>
            <a:endParaRPr lang="nl-NL" sz="2400" dirty="0"/>
          </a:p>
        </p:txBody>
      </p:sp>
      <p:sp>
        <p:nvSpPr>
          <p:cNvPr id="29" name="Tekstvak 28"/>
          <p:cNvSpPr txBox="1"/>
          <p:nvPr/>
        </p:nvSpPr>
        <p:spPr>
          <a:xfrm>
            <a:off x="179512" y="3789040"/>
            <a:ext cx="20882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i="1" dirty="0" smtClean="0"/>
              <a:t>Werkveld FBE</a:t>
            </a:r>
            <a:endParaRPr lang="nl-NL" sz="2400" i="1" dirty="0"/>
          </a:p>
        </p:txBody>
      </p:sp>
      <p:sp>
        <p:nvSpPr>
          <p:cNvPr id="30" name="PIJL-OMLAAG 29"/>
          <p:cNvSpPr/>
          <p:nvPr/>
        </p:nvSpPr>
        <p:spPr>
          <a:xfrm>
            <a:off x="1403648" y="4446404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PIJL-OMLAAG 30"/>
          <p:cNvSpPr/>
          <p:nvPr/>
        </p:nvSpPr>
        <p:spPr>
          <a:xfrm>
            <a:off x="4283968" y="4446404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PIJL-OMLAAG 31"/>
          <p:cNvSpPr/>
          <p:nvPr/>
        </p:nvSpPr>
        <p:spPr>
          <a:xfrm>
            <a:off x="7164288" y="4446404"/>
            <a:ext cx="432048" cy="6387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79512" y="1916832"/>
            <a:ext cx="8712968" cy="237626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kstvak 10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Faunabeheerplan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569356" y="1743199"/>
            <a:ext cx="522678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6 erkende ‘samengevoegde’ belangen:</a:t>
            </a:r>
            <a:endParaRPr lang="nl-NL" sz="2400" dirty="0"/>
          </a:p>
        </p:txBody>
      </p:sp>
      <p:sp>
        <p:nvSpPr>
          <p:cNvPr id="1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Volksgezondheid</a:t>
            </a:r>
            <a:r>
              <a:rPr lang="en-US" altLang="nl-NL" sz="2400" dirty="0" smtClean="0"/>
              <a:t>, </a:t>
            </a:r>
            <a:r>
              <a:rPr lang="en-US" altLang="nl-NL" sz="2400" dirty="0" err="1" smtClean="0"/>
              <a:t>openbare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veiligheid</a:t>
            </a:r>
            <a:r>
              <a:rPr lang="en-US" altLang="nl-NL" sz="2400" dirty="0" smtClean="0"/>
              <a:t> of </a:t>
            </a:r>
            <a:r>
              <a:rPr lang="en-US" altLang="nl-NL" sz="2400" dirty="0" err="1" smtClean="0"/>
              <a:t>andere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redenen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groot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openbaar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belang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Veiligheid</a:t>
            </a:r>
            <a:r>
              <a:rPr lang="en-US" altLang="nl-NL" sz="2400" dirty="0" smtClean="0"/>
              <a:t> van het </a:t>
            </a:r>
            <a:r>
              <a:rPr lang="en-US" altLang="nl-NL" sz="2400" dirty="0" err="1" smtClean="0"/>
              <a:t>luchtverkeer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Ter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voorkoming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schade</a:t>
            </a:r>
            <a:r>
              <a:rPr lang="en-US" altLang="nl-NL" sz="2400" dirty="0" smtClean="0"/>
              <a:t> of </a:t>
            </a:r>
            <a:r>
              <a:rPr lang="en-US" altLang="nl-NL" sz="2400" dirty="0" err="1" smtClean="0"/>
              <a:t>overlast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Ter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bescherming</a:t>
            </a:r>
            <a:r>
              <a:rPr lang="en-US" altLang="nl-NL" sz="2400" dirty="0" smtClean="0"/>
              <a:t> van flora of fauna of </a:t>
            </a:r>
            <a:r>
              <a:rPr lang="en-US" altLang="nl-NL" sz="2400" dirty="0" err="1" smtClean="0"/>
              <a:t>ter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instandhouding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natuurlijke</a:t>
            </a:r>
            <a:r>
              <a:rPr lang="en-US" altLang="nl-NL" sz="2400" dirty="0" smtClean="0"/>
              <a:t> habitats</a:t>
            </a:r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Ter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beperking</a:t>
            </a:r>
            <a:r>
              <a:rPr lang="en-US" altLang="nl-NL" sz="2400" dirty="0" smtClean="0"/>
              <a:t> van de </a:t>
            </a:r>
            <a:r>
              <a:rPr lang="en-US" altLang="nl-NL" sz="2400" dirty="0" err="1" smtClean="0"/>
              <a:t>omvang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populaties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i.v.m</a:t>
            </a:r>
            <a:r>
              <a:rPr lang="en-US" altLang="nl-NL" sz="2400" dirty="0" smtClean="0"/>
              <a:t>. de </a:t>
            </a:r>
            <a:r>
              <a:rPr lang="en-US" altLang="nl-NL" sz="2400" dirty="0" err="1" smtClean="0"/>
              <a:t>maximale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draagkracht</a:t>
            </a:r>
            <a:r>
              <a:rPr lang="en-US" altLang="nl-NL" sz="2400" dirty="0" smtClean="0"/>
              <a:t> van het </a:t>
            </a:r>
            <a:r>
              <a:rPr lang="en-US" altLang="nl-NL" sz="2400" dirty="0" err="1" smtClean="0"/>
              <a:t>gebied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Ter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voorkoming</a:t>
            </a:r>
            <a:r>
              <a:rPr lang="en-US" altLang="nl-NL" sz="2400" dirty="0" smtClean="0"/>
              <a:t> of </a:t>
            </a:r>
            <a:r>
              <a:rPr lang="en-US" altLang="nl-NL" sz="2400" dirty="0" err="1" smtClean="0"/>
              <a:t>bestrijding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onnodig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lijden</a:t>
            </a:r>
            <a:endParaRPr lang="en-US" altLang="nl-NL" sz="24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3103704" y="1268760"/>
            <a:ext cx="29523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Bescherming van erkend belang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2627784" y="5590981"/>
            <a:ext cx="3981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Bestrijding van schade of overlast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491880" y="3645024"/>
            <a:ext cx="22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Maatregel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  <p:sp>
        <p:nvSpPr>
          <p:cNvPr id="13" name="PIJL-OMLAAG 12"/>
          <p:cNvSpPr/>
          <p:nvPr/>
        </p:nvSpPr>
        <p:spPr>
          <a:xfrm>
            <a:off x="3009003" y="2276872"/>
            <a:ext cx="3219181" cy="3168352"/>
          </a:xfrm>
          <a:prstGeom prst="downArrow">
            <a:avLst>
              <a:gd name="adj1" fmla="val 72386"/>
              <a:gd name="adj2" fmla="val 5050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3103704" y="1268760"/>
            <a:ext cx="29523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Bescherming van erkend belang</a:t>
            </a:r>
            <a:endParaRPr lang="nl-NL" sz="2400" dirty="0"/>
          </a:p>
        </p:txBody>
      </p:sp>
      <p:sp>
        <p:nvSpPr>
          <p:cNvPr id="8" name="Tekstvak 7"/>
          <p:cNvSpPr txBox="1"/>
          <p:nvPr/>
        </p:nvSpPr>
        <p:spPr>
          <a:xfrm>
            <a:off x="2627784" y="5590981"/>
            <a:ext cx="39816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Bestrijding van schade of overlast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3491880" y="3645024"/>
            <a:ext cx="2253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Maatregel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  <p:sp>
        <p:nvSpPr>
          <p:cNvPr id="13" name="PIJL-OMLAAG 12"/>
          <p:cNvSpPr/>
          <p:nvPr/>
        </p:nvSpPr>
        <p:spPr>
          <a:xfrm>
            <a:off x="3009003" y="2276872"/>
            <a:ext cx="3219181" cy="3168352"/>
          </a:xfrm>
          <a:prstGeom prst="downArrow">
            <a:avLst>
              <a:gd name="adj1" fmla="val 72386"/>
              <a:gd name="adj2" fmla="val 5050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400"/>
          </a:p>
        </p:txBody>
      </p:sp>
      <p:sp>
        <p:nvSpPr>
          <p:cNvPr id="11" name="Tekstvak 10"/>
          <p:cNvSpPr txBox="1"/>
          <p:nvPr/>
        </p:nvSpPr>
        <p:spPr>
          <a:xfrm>
            <a:off x="6012160" y="3236783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Geen invloed op goede staat van instandhouding?</a:t>
            </a:r>
            <a:endParaRPr lang="nl-NL" sz="2400" dirty="0"/>
          </a:p>
        </p:txBody>
      </p:sp>
      <p:sp>
        <p:nvSpPr>
          <p:cNvPr id="14" name="PIJL-OMLAAG 13"/>
          <p:cNvSpPr/>
          <p:nvPr/>
        </p:nvSpPr>
        <p:spPr>
          <a:xfrm rot="5400000" flipV="1">
            <a:off x="5724128" y="3573016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Tekstvak 19"/>
          <p:cNvSpPr txBox="1"/>
          <p:nvPr/>
        </p:nvSpPr>
        <p:spPr>
          <a:xfrm>
            <a:off x="2483768" y="1292567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Bescherming van erkend belang</a:t>
            </a:r>
            <a:endParaRPr lang="nl-NL" sz="2400" dirty="0"/>
          </a:p>
        </p:txBody>
      </p:sp>
      <p:sp>
        <p:nvSpPr>
          <p:cNvPr id="21" name="PIJL-OMLAAG 20"/>
          <p:cNvSpPr/>
          <p:nvPr/>
        </p:nvSpPr>
        <p:spPr>
          <a:xfrm>
            <a:off x="2627784" y="2492896"/>
            <a:ext cx="1800200" cy="2952328"/>
          </a:xfrm>
          <a:prstGeom prst="downArrow">
            <a:avLst>
              <a:gd name="adj1" fmla="val 72386"/>
              <a:gd name="adj2" fmla="val 505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/>
          <p:cNvSpPr txBox="1"/>
          <p:nvPr/>
        </p:nvSpPr>
        <p:spPr>
          <a:xfrm>
            <a:off x="4499992" y="1292567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Bescherming van soorten en habitats</a:t>
            </a:r>
            <a:endParaRPr lang="nl-NL" sz="2400" dirty="0"/>
          </a:p>
        </p:txBody>
      </p:sp>
      <p:sp>
        <p:nvSpPr>
          <p:cNvPr id="24" name="PIJL-LINKS en -RECHTS 23"/>
          <p:cNvSpPr/>
          <p:nvPr/>
        </p:nvSpPr>
        <p:spPr>
          <a:xfrm>
            <a:off x="3995936" y="2780928"/>
            <a:ext cx="1368152" cy="2880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LINKS en -RECHTS 24"/>
          <p:cNvSpPr/>
          <p:nvPr/>
        </p:nvSpPr>
        <p:spPr>
          <a:xfrm>
            <a:off x="3635896" y="3140968"/>
            <a:ext cx="1296144" cy="14401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PIJL-LINKS en -RECHTS 33"/>
          <p:cNvSpPr/>
          <p:nvPr/>
        </p:nvSpPr>
        <p:spPr>
          <a:xfrm>
            <a:off x="3995936" y="3717032"/>
            <a:ext cx="936104" cy="21602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RECHTS 34"/>
          <p:cNvSpPr/>
          <p:nvPr/>
        </p:nvSpPr>
        <p:spPr>
          <a:xfrm>
            <a:off x="3779912" y="3356992"/>
            <a:ext cx="1080120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RECHTS 35"/>
          <p:cNvSpPr/>
          <p:nvPr/>
        </p:nvSpPr>
        <p:spPr>
          <a:xfrm>
            <a:off x="4067944" y="3429000"/>
            <a:ext cx="108012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PIJL-LINKS 36"/>
          <p:cNvSpPr/>
          <p:nvPr/>
        </p:nvSpPr>
        <p:spPr>
          <a:xfrm>
            <a:off x="3779912" y="4005064"/>
            <a:ext cx="1008112" cy="1440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Tekstvak 37"/>
          <p:cNvSpPr txBox="1"/>
          <p:nvPr/>
        </p:nvSpPr>
        <p:spPr>
          <a:xfrm>
            <a:off x="7092280" y="2926685"/>
            <a:ext cx="1800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Legitimiteit van maatregelen</a:t>
            </a:r>
            <a:endParaRPr lang="nl-NL" sz="2400" dirty="0"/>
          </a:p>
        </p:txBody>
      </p:sp>
      <p:sp>
        <p:nvSpPr>
          <p:cNvPr id="39" name="PIJL-OMLAAG 38"/>
          <p:cNvSpPr/>
          <p:nvPr/>
        </p:nvSpPr>
        <p:spPr>
          <a:xfrm rot="16200000">
            <a:off x="3815916" y="800708"/>
            <a:ext cx="1944216" cy="5328592"/>
          </a:xfrm>
          <a:prstGeom prst="downArrow">
            <a:avLst>
              <a:gd name="adj1" fmla="val 72386"/>
              <a:gd name="adj2" fmla="val 50509"/>
            </a:avLst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179512" y="2996952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Wet </a:t>
            </a:r>
            <a:r>
              <a:rPr lang="nl-NL" sz="2400" dirty="0" err="1" smtClean="0"/>
              <a:t>natuur-bescherming</a:t>
            </a:r>
            <a:endParaRPr lang="nl-NL" sz="2400" dirty="0"/>
          </a:p>
        </p:txBody>
      </p:sp>
      <p:sp>
        <p:nvSpPr>
          <p:cNvPr id="45" name="Tekstvak 44"/>
          <p:cNvSpPr txBox="1"/>
          <p:nvPr/>
        </p:nvSpPr>
        <p:spPr>
          <a:xfrm>
            <a:off x="2555776" y="5373216"/>
            <a:ext cx="19442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Bestrijding van schade of overlast</a:t>
            </a:r>
            <a:endParaRPr lang="nl-NL" sz="2400" dirty="0"/>
          </a:p>
        </p:txBody>
      </p:sp>
      <p:sp>
        <p:nvSpPr>
          <p:cNvPr id="46" name="Tekstvak 45"/>
          <p:cNvSpPr txBox="1"/>
          <p:nvPr/>
        </p:nvSpPr>
        <p:spPr>
          <a:xfrm>
            <a:off x="4355976" y="5373216"/>
            <a:ext cx="2088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Goede staat van </a:t>
            </a:r>
            <a:r>
              <a:rPr lang="nl-NL" sz="2400" dirty="0" err="1" smtClean="0"/>
              <a:t>instand-houding</a:t>
            </a:r>
            <a:endParaRPr lang="nl-NL" sz="2400" dirty="0"/>
          </a:p>
        </p:txBody>
      </p:sp>
      <p:sp>
        <p:nvSpPr>
          <p:cNvPr id="47" name="PIJL-OMLAAG 46"/>
          <p:cNvSpPr/>
          <p:nvPr/>
        </p:nvSpPr>
        <p:spPr>
          <a:xfrm>
            <a:off x="4499992" y="2492896"/>
            <a:ext cx="1800200" cy="2952328"/>
          </a:xfrm>
          <a:prstGeom prst="downArrow">
            <a:avLst>
              <a:gd name="adj1" fmla="val 72386"/>
              <a:gd name="adj2" fmla="val 5050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Tekstvak 47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99330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Legitimiteit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maatregelen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Borgen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beheer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volgens</a:t>
            </a:r>
            <a:r>
              <a:rPr lang="en-US" altLang="nl-NL" sz="2400" dirty="0" smtClean="0"/>
              <a:t> de </a:t>
            </a:r>
            <a:r>
              <a:rPr lang="en-US" altLang="nl-NL" sz="2400" dirty="0" err="1" smtClean="0"/>
              <a:t>afgesproken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regels</a:t>
            </a:r>
            <a:r>
              <a:rPr lang="en-US" altLang="nl-NL" sz="2400" dirty="0" smtClean="0"/>
              <a:t> is </a:t>
            </a:r>
            <a:r>
              <a:rPr lang="en-US" altLang="nl-NL" sz="2400" dirty="0" err="1" smtClean="0"/>
              <a:t>uitgevoerd</a:t>
            </a:r>
            <a:r>
              <a:rPr lang="en-US" altLang="nl-NL" sz="2400" dirty="0" smtClean="0"/>
              <a:t> (</a:t>
            </a:r>
            <a:r>
              <a:rPr lang="en-US" altLang="nl-NL" sz="2400" dirty="0" err="1" smtClean="0"/>
              <a:t>handhaving</a:t>
            </a:r>
            <a:r>
              <a:rPr lang="en-US" altLang="nl-NL" sz="2400" dirty="0" smtClean="0"/>
              <a:t>/</a:t>
            </a:r>
            <a:r>
              <a:rPr lang="en-US" altLang="nl-NL" sz="2400" dirty="0" err="1" smtClean="0"/>
              <a:t>Fumo</a:t>
            </a:r>
            <a:r>
              <a:rPr lang="en-US" altLang="nl-NL" sz="24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Aantonen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effectiviteit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Monitoren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staat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instandhouding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soorten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Referentiekader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bij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afwegen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alternatieven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Mogelijk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maken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verlenging</a:t>
            </a:r>
            <a:r>
              <a:rPr lang="en-US" altLang="nl-NL" sz="2400" dirty="0"/>
              <a:t> </a:t>
            </a:r>
            <a:r>
              <a:rPr lang="en-US" altLang="nl-NL" sz="2400" dirty="0" smtClean="0"/>
              <a:t>of </a:t>
            </a:r>
            <a:r>
              <a:rPr lang="en-US" altLang="nl-NL" sz="2400" dirty="0" err="1" smtClean="0"/>
              <a:t>aanpassing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bestaande</a:t>
            </a:r>
            <a:r>
              <a:rPr lang="en-US" altLang="nl-NL" sz="2400" dirty="0" smtClean="0"/>
              <a:t> en/of </a:t>
            </a:r>
            <a:r>
              <a:rPr lang="en-US" altLang="nl-NL" sz="2400" dirty="0" err="1" smtClean="0"/>
              <a:t>ontwerpen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nieuwe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vrijstellingen</a:t>
            </a:r>
            <a:r>
              <a:rPr lang="en-US" altLang="nl-NL" sz="2400" dirty="0" smtClean="0"/>
              <a:t> en </a:t>
            </a:r>
            <a:r>
              <a:rPr lang="en-US" altLang="nl-NL" sz="2400" dirty="0" err="1" smtClean="0"/>
              <a:t>ontheffingen</a:t>
            </a:r>
            <a:r>
              <a:rPr lang="en-US" altLang="nl-NL" sz="2400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Onderbouwing</a:t>
            </a:r>
            <a:r>
              <a:rPr lang="en-US" altLang="nl-NL" sz="2400" dirty="0" smtClean="0"/>
              <a:t> van </a:t>
            </a:r>
            <a:r>
              <a:rPr lang="en-US" altLang="nl-NL" sz="2400" dirty="0" err="1" smtClean="0"/>
              <a:t>beleid</a:t>
            </a:r>
            <a:r>
              <a:rPr lang="en-US" altLang="nl-NL" sz="2400" dirty="0" smtClean="0"/>
              <a:t> (</a:t>
            </a:r>
            <a:r>
              <a:rPr lang="en-US" altLang="nl-NL" sz="2400" dirty="0" err="1" smtClean="0"/>
              <a:t>faunabeheerplan</a:t>
            </a:r>
            <a:r>
              <a:rPr lang="en-US" altLang="nl-NL" sz="2400" dirty="0" smtClean="0"/>
              <a:t>)</a:t>
            </a:r>
          </a:p>
          <a:p>
            <a:pPr>
              <a:buNone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67119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Waarom dus ook al weer?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Nieuwe</a:t>
            </a:r>
            <a:r>
              <a:rPr lang="en-US" altLang="nl-NL" sz="2800" dirty="0" smtClean="0"/>
              <a:t> Wet </a:t>
            </a:r>
            <a:r>
              <a:rPr lang="en-US" altLang="nl-NL" sz="2800" dirty="0" err="1" smtClean="0"/>
              <a:t>natuurbescherming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Voorkomen-bestrijden-betalen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Schade</a:t>
            </a:r>
            <a:r>
              <a:rPr lang="en-US" altLang="nl-NL" sz="2800" dirty="0" smtClean="0"/>
              <a:t> (</a:t>
            </a:r>
            <a:r>
              <a:rPr lang="en-US" altLang="nl-NL" sz="2800" dirty="0" err="1" smtClean="0"/>
              <a:t>ganzen</a:t>
            </a:r>
            <a:r>
              <a:rPr lang="en-US" altLang="nl-NL" sz="2800" dirty="0" smtClean="0"/>
              <a:t>, </a:t>
            </a:r>
            <a:r>
              <a:rPr lang="en-US" altLang="nl-NL" sz="2800" dirty="0" err="1" smtClean="0"/>
              <a:t>dassen</a:t>
            </a:r>
            <a:r>
              <a:rPr lang="en-US" altLang="nl-NL" sz="28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en-US" altLang="nl-NL" sz="2800" dirty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Samenwerking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grondgebruiker-uitvoerder</a:t>
            </a:r>
            <a:endParaRPr lang="en-US" altLang="nl-NL" sz="28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26876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Opdracht voor deze avond: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399330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Omdat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gewoon</a:t>
            </a:r>
            <a:r>
              <a:rPr lang="en-US" altLang="nl-NL" sz="2400" dirty="0" smtClean="0"/>
              <a:t> heel </a:t>
            </a:r>
            <a:r>
              <a:rPr lang="en-US" altLang="nl-NL" sz="2400" dirty="0" err="1" smtClean="0"/>
              <a:t>veel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zeer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uiteenlopende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zaken</a:t>
            </a:r>
            <a:r>
              <a:rPr lang="en-US" altLang="nl-NL" sz="2400" dirty="0" smtClean="0"/>
              <a:t> in </a:t>
            </a:r>
            <a:r>
              <a:rPr lang="en-US" altLang="nl-NL" sz="2400" dirty="0" err="1" smtClean="0"/>
              <a:t>moeten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worden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geregeld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Omdat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er</a:t>
            </a:r>
            <a:r>
              <a:rPr lang="en-US" altLang="nl-NL" sz="2400" dirty="0" smtClean="0"/>
              <a:t> heel </a:t>
            </a:r>
            <a:r>
              <a:rPr lang="en-US" altLang="nl-NL" sz="2400" dirty="0" err="1" smtClean="0"/>
              <a:t>veel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verschillende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typen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gebruikers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zijn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Omdat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binnen</a:t>
            </a:r>
            <a:r>
              <a:rPr lang="en-US" altLang="nl-NL" sz="2400" dirty="0" smtClean="0"/>
              <a:t> die </a:t>
            </a:r>
            <a:r>
              <a:rPr lang="en-US" altLang="nl-NL" sz="2400" dirty="0" err="1" smtClean="0"/>
              <a:t>verschillende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typen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gebruikers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verschillende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wensen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bestaan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/>
              <a:t>O</a:t>
            </a:r>
            <a:r>
              <a:rPr lang="en-US" altLang="nl-NL" sz="2400" dirty="0" err="1" smtClean="0"/>
              <a:t>mdat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binnen</a:t>
            </a:r>
            <a:r>
              <a:rPr lang="en-US" altLang="nl-NL" sz="2400" dirty="0" smtClean="0"/>
              <a:t> die </a:t>
            </a:r>
            <a:r>
              <a:rPr lang="en-US" altLang="nl-NL" sz="2400" dirty="0" err="1" smtClean="0"/>
              <a:t>verschillende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typen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gebruikers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zeer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uiteenlopende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digitale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vaardigheden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aanwezig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zijn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Omdat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gebruikers</a:t>
            </a:r>
            <a:r>
              <a:rPr lang="en-US" altLang="nl-NL" sz="2400" dirty="0" smtClean="0"/>
              <a:t> in </a:t>
            </a:r>
            <a:r>
              <a:rPr lang="en-US" altLang="nl-NL" sz="2400" dirty="0" err="1" smtClean="0"/>
              <a:t>verschillende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rollen</a:t>
            </a:r>
            <a:r>
              <a:rPr lang="en-US" altLang="nl-NL" sz="2400" dirty="0" smtClean="0"/>
              <a:t> in het </a:t>
            </a:r>
            <a:r>
              <a:rPr lang="en-US" altLang="nl-NL" sz="2400" dirty="0" err="1" smtClean="0"/>
              <a:t>systeem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kunnen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zitten</a:t>
            </a:r>
            <a:r>
              <a:rPr lang="en-US" altLang="nl-NL" sz="2400" dirty="0" smtClean="0"/>
              <a:t> en </a:t>
            </a:r>
            <a:r>
              <a:rPr lang="en-US" altLang="nl-NL" sz="2400" dirty="0" err="1" smtClean="0"/>
              <a:t>dat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vergeten</a:t>
            </a:r>
            <a:r>
              <a:rPr lang="en-US" altLang="nl-NL" sz="2400" dirty="0" smtClean="0"/>
              <a:t>…</a:t>
            </a:r>
          </a:p>
          <a:p>
            <a:pPr>
              <a:buNone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67119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FRS/SRS is best ingewikkeld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16013"/>
            <a:ext cx="8229600" cy="2193107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smtClean="0"/>
              <a:t>Het </a:t>
            </a:r>
            <a:r>
              <a:rPr lang="en-US" altLang="nl-NL" sz="2400" dirty="0" err="1" smtClean="0"/>
              <a:t>systeem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kan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nooit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simpeler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zijn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dan</a:t>
            </a:r>
            <a:r>
              <a:rPr lang="en-US" altLang="nl-NL" sz="2400" dirty="0" smtClean="0"/>
              <a:t> het complex </a:t>
            </a:r>
            <a:r>
              <a:rPr lang="en-US" altLang="nl-NL" sz="2400" dirty="0" err="1" smtClean="0"/>
              <a:t>aan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regels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dat</a:t>
            </a:r>
            <a:r>
              <a:rPr lang="en-US" altLang="nl-NL" sz="2400" dirty="0" smtClean="0"/>
              <a:t> we </a:t>
            </a:r>
            <a:r>
              <a:rPr lang="en-US" altLang="nl-NL" sz="2400" dirty="0" err="1" smtClean="0"/>
              <a:t>onszelf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opleggen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smtClean="0"/>
              <a:t>Het </a:t>
            </a:r>
            <a:r>
              <a:rPr lang="en-US" altLang="nl-NL" sz="2400" dirty="0" err="1" smtClean="0"/>
              <a:t>systeem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kan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nooit</a:t>
            </a:r>
            <a:r>
              <a:rPr lang="en-US" altLang="nl-NL" sz="2400" dirty="0" smtClean="0"/>
              <a:t> ‘</a:t>
            </a:r>
            <a:r>
              <a:rPr lang="en-US" altLang="nl-NL" sz="2400" dirty="0" err="1" smtClean="0"/>
              <a:t>logischer</a:t>
            </a:r>
            <a:r>
              <a:rPr lang="en-US" altLang="nl-NL" sz="2400" dirty="0" smtClean="0"/>
              <a:t>’ </a:t>
            </a:r>
            <a:r>
              <a:rPr lang="en-US" altLang="nl-NL" sz="2400" dirty="0" err="1" smtClean="0"/>
              <a:t>zijn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dan</a:t>
            </a:r>
            <a:r>
              <a:rPr lang="en-US" altLang="nl-NL" sz="2400" dirty="0" smtClean="0"/>
              <a:t> het </a:t>
            </a:r>
            <a:r>
              <a:rPr lang="en-US" altLang="nl-NL" sz="2400" dirty="0" err="1" smtClean="0"/>
              <a:t>beleid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Printproblemen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liggen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aan</a:t>
            </a:r>
            <a:r>
              <a:rPr lang="en-US" altLang="nl-NL" sz="2400" dirty="0" smtClean="0"/>
              <a:t> de hardware en </a:t>
            </a:r>
            <a:r>
              <a:rPr lang="en-US" altLang="nl-NL" sz="2400" dirty="0" err="1" smtClean="0"/>
              <a:t>niet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aan</a:t>
            </a:r>
            <a:r>
              <a:rPr lang="en-US" altLang="nl-NL" sz="2400" dirty="0" smtClean="0"/>
              <a:t> het </a:t>
            </a:r>
            <a:r>
              <a:rPr lang="en-US" altLang="nl-NL" sz="2400" dirty="0" err="1" smtClean="0"/>
              <a:t>systeem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671191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FRS/SRS is best ingewikkeld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844825"/>
            <a:ext cx="8229600" cy="18002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smtClean="0"/>
              <a:t>FBE Fryslân</a:t>
            </a:r>
          </a:p>
          <a:p>
            <a:pPr>
              <a:buNone/>
            </a:pPr>
            <a:r>
              <a:rPr lang="en-US" altLang="nl-NL" sz="2400" dirty="0" smtClean="0"/>
              <a:t>	Peter de </a:t>
            </a:r>
            <a:r>
              <a:rPr lang="en-US" altLang="nl-NL" sz="2400" dirty="0" err="1" smtClean="0"/>
              <a:t>Vries</a:t>
            </a:r>
            <a:endParaRPr lang="en-US" altLang="nl-NL" sz="2400" dirty="0" smtClean="0"/>
          </a:p>
          <a:p>
            <a:pPr>
              <a:buNone/>
            </a:pPr>
            <a:r>
              <a:rPr lang="en-US" altLang="nl-NL" sz="2400" dirty="0"/>
              <a:t>	</a:t>
            </a:r>
            <a:r>
              <a:rPr lang="en-US" altLang="nl-NL" sz="2400" dirty="0" smtClean="0">
                <a:hlinkClick r:id="rId2"/>
              </a:rPr>
              <a:t>info@faunabeheereenheid.frl</a:t>
            </a:r>
            <a:endParaRPr lang="en-US" altLang="nl-NL" sz="2400" dirty="0" smtClean="0"/>
          </a:p>
          <a:p>
            <a:pPr>
              <a:buNone/>
            </a:pPr>
            <a:r>
              <a:rPr lang="en-US" altLang="nl-NL" sz="2400" dirty="0"/>
              <a:t>	</a:t>
            </a:r>
            <a:r>
              <a:rPr lang="en-US" altLang="nl-NL" sz="2400" dirty="0" smtClean="0"/>
              <a:t>06-22813800</a:t>
            </a:r>
          </a:p>
          <a:p>
            <a:pPr>
              <a:buNone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1979712" y="126876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Dat proberen we op te lossen:</a:t>
            </a:r>
            <a:endParaRPr lang="nl-NL" sz="2400" dirty="0"/>
          </a:p>
        </p:txBody>
      </p:sp>
      <p:sp>
        <p:nvSpPr>
          <p:cNvPr id="9" name="Tekstvak 8"/>
          <p:cNvSpPr txBox="1"/>
          <p:nvPr/>
        </p:nvSpPr>
        <p:spPr>
          <a:xfrm>
            <a:off x="251520" y="1124744"/>
            <a:ext cx="136815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FRS/SRS</a:t>
            </a:r>
            <a:endParaRPr lang="nl-NL" dirty="0"/>
          </a:p>
        </p:txBody>
      </p:sp>
      <p:sp>
        <p:nvSpPr>
          <p:cNvPr id="10" name="Tijdelijke aanduiding voor inhoud 4"/>
          <p:cNvSpPr txBox="1">
            <a:spLocks/>
          </p:cNvSpPr>
          <p:nvPr/>
        </p:nvSpPr>
        <p:spPr>
          <a:xfrm>
            <a:off x="457200" y="4332237"/>
            <a:ext cx="8229600" cy="21931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Het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systeem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nooit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simpeler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zijn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het complex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regels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onszelf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opleggen</a:t>
            </a: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Het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systeem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nooit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‘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logischer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zijn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het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beleid</a:t>
            </a: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Printproblemen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liggen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hardware en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niet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aan</a:t>
            </a:r>
            <a:r>
              <a:rPr kumimoji="0" lang="en-US" alt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het </a:t>
            </a:r>
            <a:r>
              <a:rPr kumimoji="0" lang="en-US" altLang="nl-NL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systeem</a:t>
            </a: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nl-NL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altLang="nl-NL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979712" y="3789040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Maar bedenk: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636913"/>
            <a:ext cx="8229600" cy="2664296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Voldoende</a:t>
            </a:r>
            <a:r>
              <a:rPr lang="en-US" altLang="nl-NL" sz="2400" dirty="0" smtClean="0"/>
              <a:t> rust </a:t>
            </a:r>
            <a:r>
              <a:rPr lang="en-US" altLang="nl-NL" sz="2400" dirty="0" err="1" smtClean="0"/>
              <a:t>overwinterende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trekganzen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Planmatig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reduceren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populaties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standganzen</a:t>
            </a: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400" dirty="0" err="1" smtClean="0"/>
              <a:t>Planmatig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bestrijden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exoten</a:t>
            </a:r>
            <a:r>
              <a:rPr lang="en-US" altLang="nl-NL" sz="2400" dirty="0" smtClean="0"/>
              <a:t> en </a:t>
            </a:r>
            <a:r>
              <a:rPr lang="en-US" altLang="nl-NL" sz="2400" dirty="0" err="1" smtClean="0"/>
              <a:t>gedomesticeerde</a:t>
            </a:r>
            <a:r>
              <a:rPr lang="en-US" altLang="nl-NL" sz="2400" dirty="0" smtClean="0"/>
              <a:t> </a:t>
            </a:r>
            <a:r>
              <a:rPr lang="en-US" altLang="nl-NL" sz="2400" dirty="0" err="1" smtClean="0"/>
              <a:t>ganzen</a:t>
            </a:r>
            <a:r>
              <a:rPr lang="en-US" altLang="nl-NL" sz="2400" dirty="0" smtClean="0"/>
              <a:t> </a:t>
            </a:r>
          </a:p>
          <a:p>
            <a:pPr>
              <a:buNone/>
            </a:pPr>
            <a:endParaRPr lang="en-US" altLang="nl-NL" sz="2400" dirty="0" smtClean="0"/>
          </a:p>
          <a:p>
            <a:pPr>
              <a:buNone/>
            </a:pPr>
            <a:endParaRPr lang="en-US" altLang="nl-NL" sz="2400" dirty="0" smtClean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  <a:p>
            <a:pPr>
              <a:buFont typeface="Wingdings" pitchFamily="2" charset="2"/>
              <a:buChar char="Ø"/>
            </a:pPr>
            <a:endParaRPr lang="en-US" altLang="nl-NL" sz="24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kstvak 8"/>
          <p:cNvSpPr txBox="1"/>
          <p:nvPr/>
        </p:nvSpPr>
        <p:spPr>
          <a:xfrm>
            <a:off x="251520" y="1124744"/>
            <a:ext cx="26642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Fryske Guozzenoanpak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763" y="1843236"/>
            <a:ext cx="8372475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/>
          <p:nvPr/>
        </p:nvSpPr>
        <p:spPr>
          <a:xfrm>
            <a:off x="251520" y="1124744"/>
            <a:ext cx="424847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Machtigingen voor overzomerende ganzen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kstvak 10"/>
          <p:cNvSpPr txBox="1"/>
          <p:nvPr/>
        </p:nvSpPr>
        <p:spPr>
          <a:xfrm>
            <a:off x="251520" y="1124744"/>
            <a:ext cx="388843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Bestrijding Vos 1-12-2016 tot 13-3-2017</a:t>
            </a:r>
            <a:endParaRPr lang="nl-NL" dirty="0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224089"/>
            <a:ext cx="8352928" cy="1674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kstvak 10"/>
          <p:cNvSpPr txBox="1"/>
          <p:nvPr/>
        </p:nvSpPr>
        <p:spPr>
          <a:xfrm>
            <a:off x="251520" y="1124744"/>
            <a:ext cx="3888432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Aanrijdingen Das 2016</a:t>
            </a:r>
            <a:endParaRPr lang="nl-NL" dirty="0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772816"/>
            <a:ext cx="8655323" cy="3809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kstvak 7"/>
          <p:cNvSpPr txBox="1"/>
          <p:nvPr/>
        </p:nvSpPr>
        <p:spPr>
          <a:xfrm>
            <a:off x="395536" y="587727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6 in Beneden de Linde; 6 in </a:t>
            </a:r>
            <a:r>
              <a:rPr lang="nl-NL" sz="2400" dirty="0" err="1" smtClean="0"/>
              <a:t>Kuinder</a:t>
            </a:r>
            <a:r>
              <a:rPr lang="nl-NL" sz="2400" dirty="0" smtClean="0"/>
              <a:t> en Linde; 0 in De </a:t>
            </a:r>
            <a:r>
              <a:rPr lang="nl-NL" sz="2400" dirty="0" err="1" smtClean="0"/>
              <a:t>Veenpolders</a:t>
            </a:r>
            <a:r>
              <a:rPr lang="nl-NL" sz="2400" dirty="0" smtClean="0"/>
              <a:t>;</a:t>
            </a:r>
          </a:p>
          <a:p>
            <a:r>
              <a:rPr lang="nl-NL" sz="2400" dirty="0" smtClean="0"/>
              <a:t>1 aanrijding drie maal ingevoerd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26876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err="1" smtClean="0"/>
              <a:t>Duo-presentatie</a:t>
            </a:r>
            <a:r>
              <a:rPr lang="nl-NL" sz="2800" dirty="0" smtClean="0"/>
              <a:t>:</a:t>
            </a:r>
            <a:endParaRPr lang="nl-NL" sz="2800" dirty="0"/>
          </a:p>
        </p:txBody>
      </p:sp>
      <p:sp>
        <p:nvSpPr>
          <p:cNvPr id="10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8164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Johan </a:t>
            </a:r>
            <a:r>
              <a:rPr lang="en-US" altLang="nl-NL" sz="2800" dirty="0" err="1" smtClean="0"/>
              <a:t>Wesselink</a:t>
            </a:r>
            <a:r>
              <a:rPr lang="en-US" altLang="nl-NL" sz="2800" dirty="0" smtClean="0"/>
              <a:t>, BIJ12 (</a:t>
            </a:r>
            <a:r>
              <a:rPr lang="en-US" altLang="nl-NL" sz="2800" dirty="0" err="1" smtClean="0"/>
              <a:t>Faunafonds</a:t>
            </a:r>
            <a:r>
              <a:rPr lang="en-US" altLang="nl-NL" sz="28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Peter de </a:t>
            </a:r>
            <a:r>
              <a:rPr lang="en-US" altLang="nl-NL" sz="2800" dirty="0" err="1" smtClean="0"/>
              <a:t>Vries</a:t>
            </a:r>
            <a:r>
              <a:rPr lang="en-US" altLang="nl-NL" sz="2800" dirty="0" smtClean="0"/>
              <a:t>, HouVast </a:t>
            </a:r>
          </a:p>
          <a:p>
            <a:pPr>
              <a:buNone/>
            </a:pPr>
            <a:r>
              <a:rPr lang="en-US" altLang="nl-NL" sz="2800" dirty="0"/>
              <a:t>	</a:t>
            </a:r>
            <a:r>
              <a:rPr lang="en-US" altLang="nl-NL" sz="2800" dirty="0" err="1" smtClean="0"/>
              <a:t>Voor</a:t>
            </a:r>
            <a:r>
              <a:rPr lang="en-US" altLang="nl-NL" sz="2800" dirty="0" smtClean="0"/>
              <a:t> FBE Fryslân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nl-NL" sz="2400" dirty="0" err="1" smtClean="0"/>
              <a:t>Medewerker</a:t>
            </a:r>
            <a:r>
              <a:rPr lang="en-US" altLang="nl-NL" sz="2400" dirty="0" smtClean="0"/>
              <a:t> FRS/SRS-</a:t>
            </a:r>
            <a:r>
              <a:rPr lang="en-US" altLang="nl-NL" sz="2400" dirty="0" err="1" smtClean="0"/>
              <a:t>systeem</a:t>
            </a:r>
            <a:endParaRPr lang="en-US" altLang="nl-NL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altLang="nl-NL" sz="2400" dirty="0" smtClean="0"/>
              <a:t>Helpdesk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nl-NL" sz="2400" dirty="0" smtClean="0"/>
              <a:t>06-22813800</a:t>
            </a:r>
          </a:p>
          <a:p>
            <a:pPr lvl="1">
              <a:buFont typeface="Wingdings" pitchFamily="2" charset="2"/>
              <a:buChar char="Ø"/>
            </a:pPr>
            <a:r>
              <a:rPr lang="en-US" altLang="nl-NL" sz="2400" dirty="0" smtClean="0"/>
              <a:t>info@faunabeheereenheid.frl</a:t>
            </a:r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Wettelijke</a:t>
            </a:r>
            <a:r>
              <a:rPr lang="en-US" altLang="nl-NL" sz="2800" dirty="0" smtClean="0"/>
              <a:t> basis in Wet </a:t>
            </a:r>
            <a:r>
              <a:rPr lang="en-US" altLang="nl-NL" sz="2800" dirty="0" err="1" smtClean="0"/>
              <a:t>Natuurbescherming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Door </a:t>
            </a:r>
            <a:r>
              <a:rPr lang="en-US" altLang="nl-NL" sz="2800" dirty="0" err="1" smtClean="0"/>
              <a:t>Provincie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Fryslân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ingesteld</a:t>
            </a:r>
            <a:r>
              <a:rPr lang="en-US" altLang="nl-NL" sz="2800" dirty="0" smtClean="0"/>
              <a:t> (en </a:t>
            </a:r>
            <a:r>
              <a:rPr lang="en-US" altLang="nl-NL" sz="2800" dirty="0" err="1" smtClean="0"/>
              <a:t>betaald</a:t>
            </a:r>
            <a:r>
              <a:rPr lang="en-US" altLang="nl-NL" sz="28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Doel</a:t>
            </a:r>
            <a:r>
              <a:rPr lang="en-US" altLang="nl-NL" sz="2800" dirty="0" smtClean="0"/>
              <a:t>: het </a:t>
            </a:r>
            <a:r>
              <a:rPr lang="en-US" altLang="nl-NL" sz="2800" dirty="0" err="1" smtClean="0"/>
              <a:t>ondersteunen</a:t>
            </a:r>
            <a:r>
              <a:rPr lang="en-US" altLang="nl-NL" sz="2800" dirty="0" smtClean="0"/>
              <a:t> van de </a:t>
            </a:r>
            <a:r>
              <a:rPr lang="en-US" altLang="nl-NL" sz="2800" dirty="0" err="1" smtClean="0"/>
              <a:t>uitvoering</a:t>
            </a:r>
            <a:r>
              <a:rPr lang="en-US" altLang="nl-NL" sz="2800" dirty="0" smtClean="0"/>
              <a:t> van het </a:t>
            </a:r>
            <a:r>
              <a:rPr lang="en-US" altLang="nl-NL" sz="2800" dirty="0" err="1" smtClean="0"/>
              <a:t>faunabeheer</a:t>
            </a:r>
            <a:r>
              <a:rPr lang="en-US" altLang="nl-NL" sz="2800" dirty="0" smtClean="0"/>
              <a:t> in de </a:t>
            </a:r>
            <a:r>
              <a:rPr lang="en-US" altLang="nl-NL" sz="2800" dirty="0" err="1" smtClean="0"/>
              <a:t>provincie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Fryslân</a:t>
            </a:r>
            <a:endParaRPr lang="en-US" altLang="nl-NL" sz="28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26876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FBE: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2099989"/>
            <a:ext cx="8229600" cy="4065315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Mr. G. </a:t>
            </a:r>
            <a:r>
              <a:rPr lang="en-US" altLang="nl-NL" sz="2800" dirty="0" err="1" smtClean="0"/>
              <a:t>Wouters</a:t>
            </a:r>
            <a:r>
              <a:rPr lang="en-US" altLang="nl-NL" sz="2800" dirty="0" smtClean="0"/>
              <a:t>		</a:t>
            </a:r>
            <a:r>
              <a:rPr lang="en-US" altLang="nl-NL" sz="2800" dirty="0" err="1" smtClean="0"/>
              <a:t>onafhankelijk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voorzitter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L. </a:t>
            </a:r>
            <a:r>
              <a:rPr lang="en-US" altLang="nl-NL" sz="2800" dirty="0" err="1" smtClean="0"/>
              <a:t>Geerts</a:t>
            </a:r>
            <a:r>
              <a:rPr lang="en-US" altLang="nl-NL" sz="2800" dirty="0" smtClean="0"/>
              <a:t>			</a:t>
            </a:r>
            <a:r>
              <a:rPr lang="en-US" altLang="nl-NL" sz="2800" dirty="0" err="1" smtClean="0"/>
              <a:t>Friesch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Particulier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Grondbezit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P.L. </a:t>
            </a:r>
            <a:r>
              <a:rPr lang="en-US" altLang="nl-NL" sz="2800" dirty="0" err="1" smtClean="0"/>
              <a:t>Sterkenburgh</a:t>
            </a:r>
            <a:r>
              <a:rPr lang="en-US" altLang="nl-NL" sz="2800" dirty="0" smtClean="0"/>
              <a:t>		LTO-</a:t>
            </a:r>
            <a:r>
              <a:rPr lang="en-US" altLang="nl-NL" sz="2800" dirty="0" err="1" smtClean="0"/>
              <a:t>Noord</a:t>
            </a:r>
            <a:r>
              <a:rPr lang="en-US" altLang="nl-NL" sz="2800" dirty="0" smtClean="0"/>
              <a:t> en NMV</a:t>
            </a:r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A. </a:t>
            </a:r>
            <a:r>
              <a:rPr lang="en-US" altLang="nl-NL" sz="2800" dirty="0" err="1" smtClean="0"/>
              <a:t>Boersma</a:t>
            </a:r>
            <a:r>
              <a:rPr lang="en-US" altLang="nl-NL" sz="2800" dirty="0" smtClean="0"/>
              <a:t>		</a:t>
            </a:r>
            <a:r>
              <a:rPr lang="en-US" altLang="nl-NL" sz="2800" dirty="0" err="1" smtClean="0"/>
              <a:t>Terreinbeherende</a:t>
            </a:r>
            <a:r>
              <a:rPr lang="en-US" altLang="nl-NL" sz="2800" dirty="0" smtClean="0"/>
              <a:t> </a:t>
            </a:r>
            <a:r>
              <a:rPr lang="en-US" altLang="nl-NL" sz="2800" dirty="0" err="1" smtClean="0"/>
              <a:t>organisaties</a:t>
            </a:r>
            <a:endParaRPr lang="en-US" altLang="nl-NL" sz="2800" dirty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H.H. de Bruin		</a:t>
            </a:r>
            <a:r>
              <a:rPr lang="en-US" altLang="nl-NL" sz="2800" dirty="0" err="1" smtClean="0"/>
              <a:t>Jagers</a:t>
            </a:r>
            <a:endParaRPr lang="en-US" altLang="nl-NL" sz="2800" dirty="0" smtClean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smtClean="0"/>
              <a:t>H. </a:t>
            </a:r>
            <a:r>
              <a:rPr lang="en-US" altLang="nl-NL" sz="2800" dirty="0" err="1" smtClean="0"/>
              <a:t>Kroodsma</a:t>
            </a:r>
            <a:r>
              <a:rPr lang="en-US" altLang="nl-NL" sz="2800" dirty="0" smtClean="0"/>
              <a:t>		</a:t>
            </a:r>
            <a:r>
              <a:rPr lang="en-US" altLang="nl-NL" sz="2800" dirty="0" err="1" smtClean="0"/>
              <a:t>Kollektivenberie</a:t>
            </a:r>
            <a:r>
              <a:rPr lang="en-US" altLang="nl-NL" sz="2800" dirty="0" smtClean="0"/>
              <a:t> Fryslân</a:t>
            </a:r>
          </a:p>
          <a:p>
            <a:pPr>
              <a:buFont typeface="Wingdings" pitchFamily="2" charset="2"/>
              <a:buChar char="Ø"/>
            </a:pPr>
            <a:endParaRPr lang="en-US" altLang="nl-NL" sz="2800" dirty="0"/>
          </a:p>
          <a:p>
            <a:pPr>
              <a:buFont typeface="Wingdings" pitchFamily="2" charset="2"/>
              <a:buChar char="Ø"/>
            </a:pPr>
            <a:r>
              <a:rPr lang="en-US" altLang="nl-NL" sz="2800" dirty="0" err="1" smtClean="0"/>
              <a:t>Secretariaat</a:t>
            </a:r>
            <a:r>
              <a:rPr lang="en-US" altLang="nl-NL" sz="2800" dirty="0" smtClean="0"/>
              <a:t>: </a:t>
            </a:r>
            <a:r>
              <a:rPr lang="en-US" altLang="nl-NL" sz="2800" dirty="0" err="1" smtClean="0"/>
              <a:t>Ingenieursbureau</a:t>
            </a:r>
            <a:r>
              <a:rPr lang="en-US" altLang="nl-NL" sz="2800" dirty="0" smtClean="0"/>
              <a:t> De </a:t>
            </a:r>
            <a:r>
              <a:rPr lang="en-US" altLang="nl-NL" sz="2800" dirty="0" err="1" smtClean="0"/>
              <a:t>Overlaat</a:t>
            </a:r>
            <a:r>
              <a:rPr lang="en-US" altLang="nl-NL" sz="2800" dirty="0" smtClean="0"/>
              <a:t> (R.F. de </a:t>
            </a:r>
            <a:r>
              <a:rPr lang="en-US" altLang="nl-NL" sz="2800" dirty="0" err="1" smtClean="0"/>
              <a:t>Vries</a:t>
            </a:r>
            <a:r>
              <a:rPr lang="en-US" altLang="nl-NL" sz="2800" dirty="0" smtClean="0"/>
              <a:t>)</a:t>
            </a:r>
            <a:endParaRPr lang="en-US" altLang="nl-NL" sz="2800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kstvak 7"/>
          <p:cNvSpPr txBox="1"/>
          <p:nvPr/>
        </p:nvSpPr>
        <p:spPr>
          <a:xfrm>
            <a:off x="395536" y="126876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/>
              <a:t>FBE: Stichting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1115616" y="4767535"/>
            <a:ext cx="669674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Wet natuurbescherming</a:t>
            </a:r>
            <a:endParaRPr lang="nl-NL" sz="2400" dirty="0"/>
          </a:p>
        </p:txBody>
      </p:sp>
      <p:sp>
        <p:nvSpPr>
          <p:cNvPr id="11" name="Tekstvak 10"/>
          <p:cNvSpPr txBox="1"/>
          <p:nvPr/>
        </p:nvSpPr>
        <p:spPr>
          <a:xfrm>
            <a:off x="3419872" y="2524254"/>
            <a:ext cx="1944216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Habitat-richtlijn</a:t>
            </a:r>
            <a:endParaRPr lang="nl-NL" sz="2400" dirty="0"/>
          </a:p>
        </p:txBody>
      </p:sp>
      <p:sp>
        <p:nvSpPr>
          <p:cNvPr id="12" name="Tekstvak 11"/>
          <p:cNvSpPr txBox="1"/>
          <p:nvPr/>
        </p:nvSpPr>
        <p:spPr>
          <a:xfrm>
            <a:off x="1115616" y="2524254"/>
            <a:ext cx="1440160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Vogel-richtlijn</a:t>
            </a:r>
            <a:endParaRPr lang="nl-NL" sz="2400" dirty="0"/>
          </a:p>
        </p:txBody>
      </p:sp>
      <p:sp>
        <p:nvSpPr>
          <p:cNvPr id="13" name="Tekstvak 12"/>
          <p:cNvSpPr txBox="1"/>
          <p:nvPr/>
        </p:nvSpPr>
        <p:spPr>
          <a:xfrm>
            <a:off x="6012160" y="2164214"/>
            <a:ext cx="2304256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Overige verplichtingen en wensen</a:t>
            </a:r>
            <a:endParaRPr lang="nl-NL" sz="2400" dirty="0"/>
          </a:p>
        </p:txBody>
      </p:sp>
      <p:sp>
        <p:nvSpPr>
          <p:cNvPr id="15" name="PIJL-OMLAAG 14"/>
          <p:cNvSpPr/>
          <p:nvPr/>
        </p:nvSpPr>
        <p:spPr>
          <a:xfrm>
            <a:off x="1619672" y="360437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OMLAAG 16"/>
          <p:cNvSpPr/>
          <p:nvPr/>
        </p:nvSpPr>
        <p:spPr>
          <a:xfrm>
            <a:off x="4211960" y="360437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OMLAAG 17"/>
          <p:cNvSpPr/>
          <p:nvPr/>
        </p:nvSpPr>
        <p:spPr>
          <a:xfrm>
            <a:off x="7020272" y="3604374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Tekstvak 18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Wet natuurbescherming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kstvak 9"/>
          <p:cNvSpPr txBox="1"/>
          <p:nvPr/>
        </p:nvSpPr>
        <p:spPr>
          <a:xfrm>
            <a:off x="1187624" y="1988840"/>
            <a:ext cx="676875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Wet natuurbescherming</a:t>
            </a:r>
            <a:endParaRPr lang="nl-NL" sz="2400" dirty="0"/>
          </a:p>
        </p:txBody>
      </p:sp>
      <p:sp>
        <p:nvSpPr>
          <p:cNvPr id="15" name="PIJL-OMLAAG 14"/>
          <p:cNvSpPr/>
          <p:nvPr/>
        </p:nvSpPr>
        <p:spPr>
          <a:xfrm>
            <a:off x="1979712" y="263691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OMLAAG 17"/>
          <p:cNvSpPr/>
          <p:nvPr/>
        </p:nvSpPr>
        <p:spPr>
          <a:xfrm>
            <a:off x="6228184" y="2636912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Tekstvak 13"/>
          <p:cNvSpPr txBox="1"/>
          <p:nvPr/>
        </p:nvSpPr>
        <p:spPr>
          <a:xfrm>
            <a:off x="711704" y="3356992"/>
            <a:ext cx="2952328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Borgen doelstellingen Natura2000</a:t>
            </a:r>
            <a:endParaRPr lang="nl-NL" sz="2400" dirty="0"/>
          </a:p>
        </p:txBody>
      </p:sp>
      <p:sp>
        <p:nvSpPr>
          <p:cNvPr id="16" name="Tekstvak 15"/>
          <p:cNvSpPr txBox="1"/>
          <p:nvPr/>
        </p:nvSpPr>
        <p:spPr>
          <a:xfrm>
            <a:off x="4211960" y="3356992"/>
            <a:ext cx="4464496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Nalaten wat  ten nadele werkt m.b.t. de doelstellingen Natura2000</a:t>
            </a:r>
            <a:endParaRPr lang="nl-NL" sz="2400" dirty="0"/>
          </a:p>
        </p:txBody>
      </p:sp>
      <p:sp>
        <p:nvSpPr>
          <p:cNvPr id="19" name="Tekstvak 18"/>
          <p:cNvSpPr txBox="1"/>
          <p:nvPr/>
        </p:nvSpPr>
        <p:spPr>
          <a:xfrm>
            <a:off x="4889836" y="5445224"/>
            <a:ext cx="309634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Verboden, tenzij…</a:t>
            </a:r>
            <a:endParaRPr lang="nl-NL" sz="2400" dirty="0"/>
          </a:p>
        </p:txBody>
      </p:sp>
      <p:sp>
        <p:nvSpPr>
          <p:cNvPr id="20" name="Tekstvak 19"/>
          <p:cNvSpPr txBox="1"/>
          <p:nvPr/>
        </p:nvSpPr>
        <p:spPr>
          <a:xfrm>
            <a:off x="467544" y="5085184"/>
            <a:ext cx="345638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In stand houden en beheer van Natura2000 terreinen</a:t>
            </a:r>
            <a:endParaRPr lang="nl-NL" sz="2400" dirty="0"/>
          </a:p>
        </p:txBody>
      </p:sp>
      <p:sp>
        <p:nvSpPr>
          <p:cNvPr id="23" name="Tekstvak 22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Wet natuurbescherming</a:t>
            </a:r>
            <a:endParaRPr lang="nl-NL" dirty="0"/>
          </a:p>
        </p:txBody>
      </p:sp>
      <p:sp>
        <p:nvSpPr>
          <p:cNvPr id="24" name="PIJL-OMLAAG 23"/>
          <p:cNvSpPr/>
          <p:nvPr/>
        </p:nvSpPr>
        <p:spPr>
          <a:xfrm>
            <a:off x="1979712" y="436510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PIJL-OMLAAG 24"/>
          <p:cNvSpPr/>
          <p:nvPr/>
        </p:nvSpPr>
        <p:spPr>
          <a:xfrm>
            <a:off x="6228184" y="472514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kstvak 16"/>
          <p:cNvSpPr txBox="1"/>
          <p:nvPr/>
        </p:nvSpPr>
        <p:spPr>
          <a:xfrm>
            <a:off x="1187624" y="2708230"/>
            <a:ext cx="676875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Wet natuurbescherming</a:t>
            </a:r>
            <a:endParaRPr lang="nl-NL" sz="1200" dirty="0"/>
          </a:p>
        </p:txBody>
      </p:sp>
      <p:sp>
        <p:nvSpPr>
          <p:cNvPr id="21" name="Tekstvak 20"/>
          <p:cNvSpPr txBox="1"/>
          <p:nvPr/>
        </p:nvSpPr>
        <p:spPr>
          <a:xfrm>
            <a:off x="611560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 smtClean="0"/>
              <a:t>Natuur-gebied</a:t>
            </a:r>
            <a:endParaRPr lang="nl-NL" sz="2400" i="1" dirty="0"/>
          </a:p>
        </p:txBody>
      </p:sp>
      <p:sp>
        <p:nvSpPr>
          <p:cNvPr id="22" name="Tekstvak 21"/>
          <p:cNvSpPr txBox="1"/>
          <p:nvPr/>
        </p:nvSpPr>
        <p:spPr>
          <a:xfrm>
            <a:off x="755576" y="3532366"/>
            <a:ext cx="16561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Borgen doelstellingen Natura2000</a:t>
            </a:r>
            <a:endParaRPr lang="nl-NL" sz="1200" dirty="0"/>
          </a:p>
        </p:txBody>
      </p:sp>
      <p:sp>
        <p:nvSpPr>
          <p:cNvPr id="26" name="Tekstvak 25"/>
          <p:cNvSpPr txBox="1"/>
          <p:nvPr/>
        </p:nvSpPr>
        <p:spPr>
          <a:xfrm>
            <a:off x="3851920" y="1905109"/>
            <a:ext cx="144016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Habitatrichtlijn</a:t>
            </a:r>
            <a:endParaRPr lang="nl-NL" sz="1200" dirty="0"/>
          </a:p>
        </p:txBody>
      </p:sp>
      <p:sp>
        <p:nvSpPr>
          <p:cNvPr id="27" name="Tekstvak 26"/>
          <p:cNvSpPr txBox="1"/>
          <p:nvPr/>
        </p:nvSpPr>
        <p:spPr>
          <a:xfrm>
            <a:off x="1691680" y="1905109"/>
            <a:ext cx="144016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Vogelrichtlijn</a:t>
            </a:r>
            <a:endParaRPr lang="nl-NL" sz="1200" dirty="0"/>
          </a:p>
        </p:txBody>
      </p:sp>
      <p:sp>
        <p:nvSpPr>
          <p:cNvPr id="28" name="Tekstvak 27"/>
          <p:cNvSpPr txBox="1"/>
          <p:nvPr/>
        </p:nvSpPr>
        <p:spPr>
          <a:xfrm>
            <a:off x="6012160" y="1700808"/>
            <a:ext cx="14401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Overige verplichtingen en wensen</a:t>
            </a:r>
            <a:endParaRPr lang="nl-NL" sz="1200" dirty="0"/>
          </a:p>
        </p:txBody>
      </p:sp>
      <p:sp>
        <p:nvSpPr>
          <p:cNvPr id="29" name="Rechthoek 28"/>
          <p:cNvSpPr/>
          <p:nvPr/>
        </p:nvSpPr>
        <p:spPr>
          <a:xfrm>
            <a:off x="611560" y="3345269"/>
            <a:ext cx="1944216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2627784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smtClean="0"/>
              <a:t>Landelijk gebied</a:t>
            </a:r>
            <a:endParaRPr lang="nl-NL" sz="2400" i="1" dirty="0"/>
          </a:p>
        </p:txBody>
      </p:sp>
      <p:sp>
        <p:nvSpPr>
          <p:cNvPr id="31" name="Rechthoek 30"/>
          <p:cNvSpPr/>
          <p:nvPr/>
        </p:nvSpPr>
        <p:spPr>
          <a:xfrm>
            <a:off x="2627784" y="3345269"/>
            <a:ext cx="5976664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/>
          <p:cNvSpPr txBox="1"/>
          <p:nvPr/>
        </p:nvSpPr>
        <p:spPr>
          <a:xfrm>
            <a:off x="4067944" y="3532366"/>
            <a:ext cx="309634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Nalaten wat ten nadele werkt m.b.t. de doelstellingen Natura2000</a:t>
            </a:r>
            <a:endParaRPr lang="nl-NL" sz="1200" dirty="0"/>
          </a:p>
        </p:txBody>
      </p:sp>
      <p:sp>
        <p:nvSpPr>
          <p:cNvPr id="37" name="Tekstvak 36"/>
          <p:cNvSpPr txBox="1"/>
          <p:nvPr/>
        </p:nvSpPr>
        <p:spPr>
          <a:xfrm>
            <a:off x="4039808" y="4549770"/>
            <a:ext cx="309634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Verboden</a:t>
            </a:r>
            <a:endParaRPr lang="nl-NL" sz="1200" dirty="0"/>
          </a:p>
        </p:txBody>
      </p:sp>
      <p:sp>
        <p:nvSpPr>
          <p:cNvPr id="38" name="Tekstvak 37"/>
          <p:cNvSpPr txBox="1"/>
          <p:nvPr/>
        </p:nvSpPr>
        <p:spPr>
          <a:xfrm>
            <a:off x="783712" y="4365104"/>
            <a:ext cx="16561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In stand houden en beheer van Natura2000 terreinen</a:t>
            </a:r>
            <a:endParaRPr lang="nl-NL" sz="1200" dirty="0"/>
          </a:p>
        </p:txBody>
      </p:sp>
      <p:sp>
        <p:nvSpPr>
          <p:cNvPr id="47" name="PIJL-OMLAAG 46"/>
          <p:cNvSpPr/>
          <p:nvPr/>
        </p:nvSpPr>
        <p:spPr>
          <a:xfrm>
            <a:off x="6660232" y="2420888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PIJL-OMLAAG 47"/>
          <p:cNvSpPr/>
          <p:nvPr/>
        </p:nvSpPr>
        <p:spPr>
          <a:xfrm>
            <a:off x="2339752" y="2240033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PIJL-OMLAAG 81"/>
          <p:cNvSpPr/>
          <p:nvPr/>
        </p:nvSpPr>
        <p:spPr>
          <a:xfrm>
            <a:off x="4499992" y="2240033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PIJL-OMLAAG 82"/>
          <p:cNvSpPr/>
          <p:nvPr/>
        </p:nvSpPr>
        <p:spPr>
          <a:xfrm>
            <a:off x="1547664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PIJL-OMLAAG 83"/>
          <p:cNvSpPr/>
          <p:nvPr/>
        </p:nvSpPr>
        <p:spPr>
          <a:xfrm>
            <a:off x="3563888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PIJL-OMLAAG 84"/>
          <p:cNvSpPr/>
          <p:nvPr/>
        </p:nvSpPr>
        <p:spPr>
          <a:xfrm>
            <a:off x="5508104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PIJL-OMLAAG 85"/>
          <p:cNvSpPr/>
          <p:nvPr/>
        </p:nvSpPr>
        <p:spPr>
          <a:xfrm>
            <a:off x="7524328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PIJL-OMLAAG 86"/>
          <p:cNvSpPr/>
          <p:nvPr/>
        </p:nvSpPr>
        <p:spPr>
          <a:xfrm>
            <a:off x="1547664" y="4077072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PIJL-OMLAAG 87"/>
          <p:cNvSpPr/>
          <p:nvPr/>
        </p:nvSpPr>
        <p:spPr>
          <a:xfrm>
            <a:off x="5508104" y="4077072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4" name="Tekstvak 93"/>
          <p:cNvSpPr txBox="1"/>
          <p:nvPr/>
        </p:nvSpPr>
        <p:spPr>
          <a:xfrm>
            <a:off x="2843808" y="6135687"/>
            <a:ext cx="352839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Flora- en faunawet</a:t>
            </a:r>
            <a:endParaRPr lang="nl-NL" sz="2400" dirty="0"/>
          </a:p>
        </p:txBody>
      </p:sp>
      <p:sp>
        <p:nvSpPr>
          <p:cNvPr id="95" name="Tekstvak 94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Wet natuurbescherming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062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3100" i="1" dirty="0"/>
              <a:t>                </a:t>
            </a:r>
            <a:r>
              <a:rPr lang="nl-NL" sz="3100" b="1" i="1" dirty="0"/>
              <a:t>Faunabeheereenheid Fryslân</a:t>
            </a:r>
            <a:r>
              <a:rPr lang="nl-NL" sz="4000" dirty="0"/>
              <a:t/>
            </a:r>
            <a:br>
              <a:rPr lang="nl-NL" sz="4000" dirty="0"/>
            </a:br>
            <a:endParaRPr lang="nl-NL" sz="4000" b="1" dirty="0"/>
          </a:p>
        </p:txBody>
      </p:sp>
      <p:pic>
        <p:nvPicPr>
          <p:cNvPr id="6" name="Afbeelding 5" descr="freisland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65127"/>
            <a:ext cx="2448658" cy="656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Afbeelding 6" descr="friesland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50" y="334695"/>
            <a:ext cx="1104900" cy="86106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ekstvak 16"/>
          <p:cNvSpPr txBox="1"/>
          <p:nvPr/>
        </p:nvSpPr>
        <p:spPr>
          <a:xfrm>
            <a:off x="1187624" y="2708230"/>
            <a:ext cx="6768752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Wet natuurbescherming</a:t>
            </a:r>
            <a:endParaRPr lang="nl-NL" sz="1200" dirty="0"/>
          </a:p>
        </p:txBody>
      </p:sp>
      <p:sp>
        <p:nvSpPr>
          <p:cNvPr id="21" name="Tekstvak 20"/>
          <p:cNvSpPr txBox="1"/>
          <p:nvPr/>
        </p:nvSpPr>
        <p:spPr>
          <a:xfrm>
            <a:off x="611560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 smtClean="0"/>
              <a:t>Natuur-gebied</a:t>
            </a:r>
            <a:endParaRPr lang="nl-NL" sz="2400" i="1" dirty="0"/>
          </a:p>
        </p:txBody>
      </p:sp>
      <p:sp>
        <p:nvSpPr>
          <p:cNvPr id="22" name="Tekstvak 21"/>
          <p:cNvSpPr txBox="1"/>
          <p:nvPr/>
        </p:nvSpPr>
        <p:spPr>
          <a:xfrm>
            <a:off x="755576" y="3532366"/>
            <a:ext cx="1656184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Borgen doelstellingen Natura2000</a:t>
            </a:r>
            <a:endParaRPr lang="nl-NL" sz="1200" dirty="0"/>
          </a:p>
        </p:txBody>
      </p:sp>
      <p:sp>
        <p:nvSpPr>
          <p:cNvPr id="26" name="Tekstvak 25"/>
          <p:cNvSpPr txBox="1"/>
          <p:nvPr/>
        </p:nvSpPr>
        <p:spPr>
          <a:xfrm>
            <a:off x="3851920" y="1905109"/>
            <a:ext cx="144016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Habitatrichtlijn</a:t>
            </a:r>
            <a:endParaRPr lang="nl-NL" sz="1200" dirty="0"/>
          </a:p>
        </p:txBody>
      </p:sp>
      <p:sp>
        <p:nvSpPr>
          <p:cNvPr id="27" name="Tekstvak 26"/>
          <p:cNvSpPr txBox="1"/>
          <p:nvPr/>
        </p:nvSpPr>
        <p:spPr>
          <a:xfrm>
            <a:off x="1691680" y="1905109"/>
            <a:ext cx="1440160" cy="2769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Vogelrichtlijn</a:t>
            </a:r>
            <a:endParaRPr lang="nl-NL" sz="1200" dirty="0"/>
          </a:p>
        </p:txBody>
      </p:sp>
      <p:sp>
        <p:nvSpPr>
          <p:cNvPr id="28" name="Tekstvak 27"/>
          <p:cNvSpPr txBox="1"/>
          <p:nvPr/>
        </p:nvSpPr>
        <p:spPr>
          <a:xfrm>
            <a:off x="6012160" y="1700808"/>
            <a:ext cx="14401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Overige verplichtingen en wensen</a:t>
            </a:r>
            <a:endParaRPr lang="nl-NL" sz="1200" dirty="0"/>
          </a:p>
        </p:txBody>
      </p:sp>
      <p:sp>
        <p:nvSpPr>
          <p:cNvPr id="29" name="Rechthoek 28"/>
          <p:cNvSpPr/>
          <p:nvPr/>
        </p:nvSpPr>
        <p:spPr>
          <a:xfrm>
            <a:off x="611560" y="3345269"/>
            <a:ext cx="1944216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Tekstvak 29"/>
          <p:cNvSpPr txBox="1"/>
          <p:nvPr/>
        </p:nvSpPr>
        <p:spPr>
          <a:xfrm>
            <a:off x="2627784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smtClean="0"/>
              <a:t>Landelijk gebied</a:t>
            </a:r>
            <a:endParaRPr lang="nl-NL" sz="2400" i="1" dirty="0"/>
          </a:p>
        </p:txBody>
      </p:sp>
      <p:sp>
        <p:nvSpPr>
          <p:cNvPr id="31" name="Rechthoek 30"/>
          <p:cNvSpPr/>
          <p:nvPr/>
        </p:nvSpPr>
        <p:spPr>
          <a:xfrm>
            <a:off x="2627784" y="3345269"/>
            <a:ext cx="1944216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Tekstvak 31"/>
          <p:cNvSpPr txBox="1"/>
          <p:nvPr/>
        </p:nvSpPr>
        <p:spPr>
          <a:xfrm>
            <a:off x="4644008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smtClean="0"/>
              <a:t>Stedelijk gebied</a:t>
            </a:r>
            <a:endParaRPr lang="nl-NL" sz="2400" i="1" dirty="0"/>
          </a:p>
        </p:txBody>
      </p:sp>
      <p:sp>
        <p:nvSpPr>
          <p:cNvPr id="33" name="Rechthoek 32"/>
          <p:cNvSpPr/>
          <p:nvPr/>
        </p:nvSpPr>
        <p:spPr>
          <a:xfrm>
            <a:off x="4644008" y="3345269"/>
            <a:ext cx="1944216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>
            <a:off x="6660232" y="5108991"/>
            <a:ext cx="18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smtClean="0"/>
              <a:t>Bos en </a:t>
            </a:r>
            <a:r>
              <a:rPr lang="nl-NL" sz="2400" i="1" dirty="0" err="1" smtClean="0"/>
              <a:t>hout-opstanden</a:t>
            </a:r>
            <a:endParaRPr lang="nl-NL" sz="2400" i="1" dirty="0"/>
          </a:p>
        </p:txBody>
      </p:sp>
      <p:sp>
        <p:nvSpPr>
          <p:cNvPr id="35" name="Rechthoek 34"/>
          <p:cNvSpPr/>
          <p:nvPr/>
        </p:nvSpPr>
        <p:spPr>
          <a:xfrm>
            <a:off x="6660232" y="3345269"/>
            <a:ext cx="1944216" cy="267602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Tekstvak 35"/>
          <p:cNvSpPr txBox="1"/>
          <p:nvPr/>
        </p:nvSpPr>
        <p:spPr>
          <a:xfrm>
            <a:off x="4067944" y="3532366"/>
            <a:ext cx="309634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Nalaten wat ten nadele werkt m.b.t. de doelstellingen Natura2000</a:t>
            </a:r>
            <a:endParaRPr lang="nl-NL" sz="1200" dirty="0"/>
          </a:p>
        </p:txBody>
      </p:sp>
      <p:sp>
        <p:nvSpPr>
          <p:cNvPr id="37" name="Tekstvak 36"/>
          <p:cNvSpPr txBox="1"/>
          <p:nvPr/>
        </p:nvSpPr>
        <p:spPr>
          <a:xfrm>
            <a:off x="4039808" y="4549770"/>
            <a:ext cx="3096344" cy="276999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Verboden</a:t>
            </a:r>
            <a:endParaRPr lang="nl-NL" sz="1200" dirty="0"/>
          </a:p>
        </p:txBody>
      </p:sp>
      <p:sp>
        <p:nvSpPr>
          <p:cNvPr id="38" name="Tekstvak 37"/>
          <p:cNvSpPr txBox="1"/>
          <p:nvPr/>
        </p:nvSpPr>
        <p:spPr>
          <a:xfrm>
            <a:off x="783712" y="4365104"/>
            <a:ext cx="165618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200" dirty="0" smtClean="0"/>
              <a:t>In stand houden en beheer van Natura2000 terreinen</a:t>
            </a:r>
            <a:endParaRPr lang="nl-NL" sz="1200" dirty="0"/>
          </a:p>
        </p:txBody>
      </p:sp>
      <p:sp>
        <p:nvSpPr>
          <p:cNvPr id="47" name="PIJL-OMLAAG 46"/>
          <p:cNvSpPr/>
          <p:nvPr/>
        </p:nvSpPr>
        <p:spPr>
          <a:xfrm>
            <a:off x="6660232" y="2420888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PIJL-OMLAAG 47"/>
          <p:cNvSpPr/>
          <p:nvPr/>
        </p:nvSpPr>
        <p:spPr>
          <a:xfrm>
            <a:off x="2339752" y="2240033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PIJL-OMLAAG 81"/>
          <p:cNvSpPr/>
          <p:nvPr/>
        </p:nvSpPr>
        <p:spPr>
          <a:xfrm>
            <a:off x="4499992" y="2240033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PIJL-OMLAAG 82"/>
          <p:cNvSpPr/>
          <p:nvPr/>
        </p:nvSpPr>
        <p:spPr>
          <a:xfrm>
            <a:off x="1547664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PIJL-OMLAAG 83"/>
          <p:cNvSpPr/>
          <p:nvPr/>
        </p:nvSpPr>
        <p:spPr>
          <a:xfrm>
            <a:off x="3563888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PIJL-OMLAAG 84"/>
          <p:cNvSpPr/>
          <p:nvPr/>
        </p:nvSpPr>
        <p:spPr>
          <a:xfrm>
            <a:off x="5508104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PIJL-OMLAAG 85"/>
          <p:cNvSpPr/>
          <p:nvPr/>
        </p:nvSpPr>
        <p:spPr>
          <a:xfrm>
            <a:off x="7524328" y="3068960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PIJL-OMLAAG 86"/>
          <p:cNvSpPr/>
          <p:nvPr/>
        </p:nvSpPr>
        <p:spPr>
          <a:xfrm>
            <a:off x="1547664" y="4077072"/>
            <a:ext cx="144016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8" name="PIJL-OMLAAG 87"/>
          <p:cNvSpPr/>
          <p:nvPr/>
        </p:nvSpPr>
        <p:spPr>
          <a:xfrm>
            <a:off x="5508104" y="4077072"/>
            <a:ext cx="144016" cy="3968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2" name="Tekstvak 91"/>
          <p:cNvSpPr txBox="1"/>
          <p:nvPr/>
        </p:nvSpPr>
        <p:spPr>
          <a:xfrm>
            <a:off x="2843808" y="6135687"/>
            <a:ext cx="3528392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2400" dirty="0" smtClean="0"/>
              <a:t>Wet natuurbescherming</a:t>
            </a:r>
            <a:endParaRPr lang="nl-NL" sz="2400" dirty="0"/>
          </a:p>
        </p:txBody>
      </p:sp>
      <p:sp>
        <p:nvSpPr>
          <p:cNvPr id="39" name="Tekstvak 38"/>
          <p:cNvSpPr txBox="1"/>
          <p:nvPr/>
        </p:nvSpPr>
        <p:spPr>
          <a:xfrm>
            <a:off x="251520" y="1124744"/>
            <a:ext cx="2736304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nl-NL" dirty="0" smtClean="0"/>
              <a:t>Wet natuurbescherming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8482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742</Words>
  <Application>Microsoft Office PowerPoint</Application>
  <PresentationFormat>Diavoorstelling (4:3)</PresentationFormat>
  <Paragraphs>209</Paragraphs>
  <Slides>26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27" baseType="lpstr">
      <vt:lpstr>Office-thema</vt:lpstr>
      <vt:lpstr>Agrarisch Natuurbeheer Weststellingwerf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  <vt:lpstr>                Faunabeheereenheid Fryslân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Peter de Vries</dc:creator>
  <cp:lastModifiedBy>Alfred van den Akker</cp:lastModifiedBy>
  <cp:revision>37</cp:revision>
  <dcterms:created xsi:type="dcterms:W3CDTF">2017-03-21T06:23:38Z</dcterms:created>
  <dcterms:modified xsi:type="dcterms:W3CDTF">2017-03-22T17:22:43Z</dcterms:modified>
</cp:coreProperties>
</file>